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6858000" cy="9906000" type="A4"/>
  <p:notesSz cx="9939338" cy="6807200"/>
  <p:defaultTextStyle>
    <a:defPPr>
      <a:defRPr lang="ja-JP"/>
    </a:defPPr>
    <a:lvl1pPr marL="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B00"/>
    <a:srgbClr val="220F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696" y="-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6780" cy="340119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29360" y="0"/>
            <a:ext cx="4308379" cy="340119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4F09357D-65B3-4166-A29C-6793716E83DE}" type="datetimeFigureOut">
              <a:rPr kumimoji="1" lang="ja-JP" altLang="en-US" smtClean="0"/>
              <a:t>2017/12/21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465476"/>
            <a:ext cx="4306780" cy="340119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29360" y="6465476"/>
            <a:ext cx="4308379" cy="340119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67C48D2D-AF9C-4441-B897-D31B409CF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4657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046" cy="340360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30566" y="0"/>
            <a:ext cx="4307046" cy="340360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AE03B79A-56A4-4A31-9A09-C24484929DE5}" type="datetimeFigureOut">
              <a:rPr kumimoji="1" lang="ja-JP" altLang="en-US" smtClean="0"/>
              <a:pPr/>
              <a:t>2017/12/21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86225" y="509588"/>
            <a:ext cx="1766888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935" y="3233421"/>
            <a:ext cx="7951470" cy="3063240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65265"/>
            <a:ext cx="4307046" cy="340360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30566" y="6465265"/>
            <a:ext cx="4307046" cy="340360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686670D1-9A43-45E6-8C40-65CC9D1117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28131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280160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114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A7AEE-CB57-4F6E-AABD-939E6BD2B55F}" type="datetime1">
              <a:rPr kumimoji="1" lang="ja-JP" altLang="en-US" smtClean="0"/>
              <a:pPr/>
              <a:t>2017/12/21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0A1F3-E300-4C54-BEF5-65D36404AC6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9210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7D3FF-75FB-47FC-B4E1-B2CEBBFAE27C}" type="datetime1">
              <a:rPr kumimoji="1" lang="ja-JP" altLang="en-US" smtClean="0"/>
              <a:pPr/>
              <a:t>2017/12/21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0A1F3-E300-4C54-BEF5-65D36404AC6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961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A9EB-413B-4A8C-B03D-831FB8B8EE5D}" type="datetime1">
              <a:rPr kumimoji="1" lang="ja-JP" altLang="en-US" smtClean="0"/>
              <a:pPr/>
              <a:t>2017/12/21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0A1F3-E300-4C54-BEF5-65D36404AC6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71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2C42-E0ED-4F84-9604-3FA560C8218B}" type="datetime1">
              <a:rPr kumimoji="1" lang="ja-JP" altLang="en-US" smtClean="0"/>
              <a:pPr/>
              <a:t>2017/12/21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0A1F3-E300-4C54-BEF5-65D36404AC6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652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3A81-E5F1-4CD0-9E53-A92A1419B1B5}" type="datetime1">
              <a:rPr kumimoji="1" lang="ja-JP" altLang="en-US" smtClean="0"/>
              <a:pPr/>
              <a:t>2017/12/21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0A1F3-E300-4C54-BEF5-65D36404AC6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659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580D-9863-420D-BEA6-F65CAD8C7E81}" type="datetime1">
              <a:rPr kumimoji="1" lang="ja-JP" altLang="en-US" smtClean="0"/>
              <a:pPr/>
              <a:t>2017/12/21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0A1F3-E300-4C54-BEF5-65D36404AC6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6602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78FE-DEB8-409B-BDD0-A6F269EEF8CF}" type="datetime1">
              <a:rPr kumimoji="1" lang="ja-JP" altLang="en-US" smtClean="0"/>
              <a:pPr/>
              <a:t>2017/12/21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0A1F3-E300-4C54-BEF5-65D36404AC6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6896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8F3A0-7EF3-42BC-AF76-E7F77F2D7CE7}" type="datetime1">
              <a:rPr kumimoji="1" lang="ja-JP" altLang="en-US" smtClean="0"/>
              <a:pPr/>
              <a:t>2017/12/21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0A1F3-E300-4C54-BEF5-65D36404AC6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6" name="スライド番号プレースホルダー 3"/>
          <p:cNvSpPr txBox="1">
            <a:spLocks/>
          </p:cNvSpPr>
          <p:nvPr userDrawn="1"/>
        </p:nvSpPr>
        <p:spPr>
          <a:xfrm>
            <a:off x="3062672" y="9356092"/>
            <a:ext cx="732656" cy="63746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defPPr>
              <a:defRPr lang="ja-JP"/>
            </a:defPPr>
            <a:lvl1pPr marL="0" algn="ctr" defTabSz="1280160" rtl="0" eaLnBrk="1" latinLnBrk="0" hangingPunct="1">
              <a:defRPr kumimoji="0"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4008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016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6032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0040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4048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8056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2064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/>
              <a:t>-</a:t>
            </a:r>
            <a:fld id="{6D80A1F3-E300-4C54-BEF5-65D36404AC68}" type="slidenum">
              <a:rPr kumimoji="1" lang="ja-JP" altLang="en-US" smtClean="0"/>
              <a:pPr/>
              <a:t>‹#›</a:t>
            </a:fld>
            <a:r>
              <a:rPr kumimoji="1" lang="en-US" altLang="ja-JP"/>
              <a:t>-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0084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A535C-7F75-4AB4-83C1-694AAF70E5D9}" type="datetime1">
              <a:rPr kumimoji="1" lang="ja-JP" altLang="en-US" smtClean="0"/>
              <a:pPr/>
              <a:t>2017/12/21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F2373-9D64-42C0-87A2-DAEA7225912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スライド番号プレースホルダー 3"/>
          <p:cNvSpPr txBox="1">
            <a:spLocks/>
          </p:cNvSpPr>
          <p:nvPr userDrawn="1"/>
        </p:nvSpPr>
        <p:spPr>
          <a:xfrm>
            <a:off x="3062672" y="9356092"/>
            <a:ext cx="732656" cy="63746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defPPr>
              <a:defRPr lang="ja-JP"/>
            </a:defPPr>
            <a:lvl1pPr marL="0" algn="ctr" defTabSz="1280160" rtl="0" eaLnBrk="1" latinLnBrk="0" hangingPunct="1">
              <a:defRPr kumimoji="0"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4008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016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6032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0040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4048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8056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2064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/>
              <a:t>-</a:t>
            </a:r>
            <a:fld id="{6D80A1F3-E300-4C54-BEF5-65D36404AC68}" type="slidenum">
              <a:rPr kumimoji="1" lang="ja-JP" altLang="en-US" smtClean="0"/>
              <a:pPr/>
              <a:t>‹#›</a:t>
            </a:fld>
            <a:r>
              <a:rPr kumimoji="1" lang="en-US" altLang="ja-JP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153205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18D96-305A-4866-B131-B5437BBBEE21}" type="datetime1">
              <a:rPr kumimoji="1" lang="ja-JP" altLang="en-US" smtClean="0"/>
              <a:pPr/>
              <a:t>2017/12/21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0A1F3-E300-4C54-BEF5-65D36404AC6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328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8102-0859-4520-9200-D7BA47FD6B99}" type="datetime1">
              <a:rPr kumimoji="1" lang="ja-JP" altLang="en-US" smtClean="0"/>
              <a:pPr/>
              <a:t>2017/12/21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0A1F3-E300-4C54-BEF5-65D36404AC6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297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215EA-99F3-4E8F-98BB-82BC97B84A0F}" type="datetime1">
              <a:rPr kumimoji="1" lang="ja-JP" altLang="en-US" smtClean="0"/>
              <a:pPr/>
              <a:t>2017/12/21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0A1F3-E300-4C54-BEF5-65D36404AC6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5525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98085" y="565166"/>
            <a:ext cx="660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カンボジア</a:t>
            </a:r>
            <a:r>
              <a:rPr lang="ja-JP" altLang="en-US" sz="1200" b="1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全国</a:t>
            </a:r>
            <a:r>
              <a:rPr lang="ja-JP" altLang="en-US" sz="1200" b="1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技能競技大会</a:t>
            </a:r>
            <a:r>
              <a:rPr lang="ja-JP" altLang="en-US" sz="1200" b="1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で</a:t>
            </a:r>
            <a:r>
              <a:rPr lang="ja-JP" altLang="en-US" sz="1200" b="1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の協力事業による日本のプレゼンス確保</a:t>
            </a:r>
            <a:endParaRPr kumimoji="1" lang="ja-JP" altLang="en-US" sz="1200" b="1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88640" y="992560"/>
            <a:ext cx="6552728" cy="932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100" b="1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１．全国技能競技大会への</a:t>
            </a:r>
            <a:r>
              <a:rPr lang="en-US" altLang="ja-JP" sz="1100" b="1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JICA</a:t>
            </a:r>
            <a:r>
              <a:rPr lang="ja-JP" altLang="en-US" sz="1100" b="1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専門家を通じた日系企業の関与</a:t>
            </a:r>
            <a:endParaRPr lang="ja-JP" altLang="en-US" sz="1100" b="1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　</a:t>
            </a:r>
            <a:r>
              <a:rPr lang="en-US" altLang="ja-JP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2012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年以降毎年７％前後の経済成長を遂げている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カンボジアは、活発な投資と産業開発のなか、全国技能競技大会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を開催する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など人材育成に積極的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に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取り組んでおり、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日本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は、</a:t>
            </a:r>
            <a:r>
              <a:rPr lang="en-US" altLang="ja-JP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JICA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の技術協力プロジェクトとともに</a:t>
            </a:r>
            <a:r>
              <a:rPr lang="en-US" altLang="ja-JP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SESPP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事業（厚労省委託、技能評価システム移転促進事業）など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で協力して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いる。</a:t>
            </a: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　カンボジア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の職業訓練の中核的施設である</a:t>
            </a:r>
            <a:r>
              <a:rPr lang="en-US" altLang="ja-JP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NPIC(National Polytechnic Institute of Cambodia</a:t>
            </a:r>
            <a:r>
              <a:rPr lang="ja-JP" altLang="en-US" sz="1100" dirty="0" err="1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、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国立職業訓練学校）において、</a:t>
            </a:r>
            <a:r>
              <a:rPr lang="en-US" altLang="ja-JP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11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月</a:t>
            </a:r>
            <a:r>
              <a:rPr lang="en-US" altLang="ja-JP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13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日（月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）～</a:t>
            </a:r>
            <a:r>
              <a:rPr lang="en-US" altLang="ja-JP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17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日（金）の日程で、電気工事や溶接等</a:t>
            </a:r>
            <a:r>
              <a:rPr lang="en-US" altLang="ja-JP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6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職種について、全国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技能競技大会が開催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され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た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。</a:t>
            </a: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　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開会式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には、カンボジア労働職業訓練省のペイ・サオポアン長官、日本人商工会の菊池潤一会長（三井物産）らが来賓として出席、テレビでも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取り上げられ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た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。</a:t>
            </a: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　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大会</a:t>
            </a:r>
            <a:r>
              <a:rPr lang="en-US" altLang="ja-JP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2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日目（</a:t>
            </a:r>
            <a:r>
              <a:rPr lang="en-US" altLang="ja-JP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14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日）には、日系企業等を対象としたスタディツアーが</a:t>
            </a:r>
            <a:r>
              <a:rPr lang="en-US" altLang="ja-JP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JICA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により開催され、菊池会長ら日本人商工会の幹部も参加、</a:t>
            </a:r>
            <a:r>
              <a:rPr lang="en-US" altLang="ja-JP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JICA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プロジェクト、</a:t>
            </a:r>
            <a:r>
              <a:rPr lang="en-US" altLang="ja-JP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NPIC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の取組みに対し日系企業の関心を集めた。また、富士電機による機材供与や</a:t>
            </a:r>
            <a:r>
              <a:rPr lang="en-US" altLang="ja-JP" sz="1100" dirty="0" err="1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makita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から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の賞品提供など、大会に対する日系企業の関与は大きく、日本人商工会幹部の参加とも相まって、日本のプレゼンスの大きさを示す大会となった。</a:t>
            </a: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r>
              <a:rPr lang="en-US" altLang="ja-JP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	</a:t>
            </a:r>
            <a:endParaRPr lang="en-US" altLang="ja-JP" sz="11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b="1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100" b="1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２．技能五輪金メダリストによる電工デモ及び評価者講習等の実施</a:t>
            </a:r>
            <a:endParaRPr lang="en-US" altLang="ja-JP" sz="1100" b="1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　大会サイドイベントの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一つとして、</a:t>
            </a:r>
            <a:r>
              <a:rPr lang="en-US" altLang="ja-JP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SESPP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事業の電気工事に係る訓練技法研修および技能評価者講習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を実施、日本から派遣された講師（</a:t>
            </a:r>
            <a:r>
              <a:rPr lang="en-US" altLang="ja-JP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(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株</a:t>
            </a:r>
            <a:r>
              <a:rPr lang="en-US" altLang="ja-JP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)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きんでんより金メダリスト</a:t>
            </a:r>
            <a:r>
              <a:rPr lang="en-US" altLang="ja-JP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2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人）が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、講習に先立ちデモンストレーション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を実施した。カンボジア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では初めての試みということもあり、政府や企業関係者、工業高校生など多数の見学者が訪れる中、活発な質問や熱のこもった実技講習が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行われた。</a:t>
            </a: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　</a:t>
            </a:r>
            <a:r>
              <a:rPr lang="en-US" altLang="ja-JP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13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日の大会開会式では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、講師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の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お二人に感謝状が授与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され、また、</a:t>
            </a:r>
            <a:r>
              <a:rPr lang="en-US" altLang="ja-JP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17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日の講習の修了式には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カンボジア</a:t>
            </a: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労働省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のテアン・サク部長も出席し、スピーチでは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日本の</a:t>
            </a: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協力に対し</a:t>
            </a: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感謝が述べられた。</a:t>
            </a:r>
            <a:endParaRPr lang="en-US" altLang="ja-JP" sz="11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endParaRPr lang="ja-JP" altLang="en-US" sz="11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1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　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4144244" y="5521778"/>
            <a:ext cx="175450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日系企業等スタディツアー参加者</a:t>
            </a:r>
            <a:endParaRPr lang="ja-JP" altLang="en-US" sz="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996766" y="5512264"/>
            <a:ext cx="201622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SESPP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電工講習会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風景（デモ実演）</a:t>
            </a:r>
          </a:p>
        </p:txBody>
      </p:sp>
      <p:pic>
        <p:nvPicPr>
          <p:cNvPr id="25" name="図 2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4" y="3728864"/>
            <a:ext cx="3200429" cy="1792914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810" y="3728864"/>
            <a:ext cx="2689371" cy="1792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15" y="5817096"/>
            <a:ext cx="2608326" cy="1956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正方形/長方形 17"/>
          <p:cNvSpPr/>
          <p:nvPr/>
        </p:nvSpPr>
        <p:spPr>
          <a:xfrm>
            <a:off x="2445666" y="7777173"/>
            <a:ext cx="191054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日系企業機材供与による競技風景</a:t>
            </a:r>
            <a:endParaRPr lang="ja-JP" altLang="en-US" sz="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026" name="Picture 2" descr="\\dfckhpwg3file1h.mhlwds.mhlw.go.jp\課室領域2\12560000_人材開発統括官　海外協力室\09 システム移転促進事業\平成29年度\カンボジア技能大会等（写真）\NSC\Wiring002 (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249" y="5824715"/>
            <a:ext cx="2745932" cy="194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47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3440</TotalTime>
  <Words>52</Words>
  <Application>Microsoft Office PowerPoint</Application>
  <PresentationFormat>A4 210 x 297 mm</PresentationFormat>
  <Paragraphs>38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FJ-USER</dc:creator>
  <cp:lastModifiedBy>厚生労働省ネットワークシステム</cp:lastModifiedBy>
  <cp:revision>168</cp:revision>
  <cp:lastPrinted>2017-12-05T04:04:35Z</cp:lastPrinted>
  <dcterms:created xsi:type="dcterms:W3CDTF">2017-09-30T02:13:55Z</dcterms:created>
  <dcterms:modified xsi:type="dcterms:W3CDTF">2017-12-21T03:02:51Z</dcterms:modified>
</cp:coreProperties>
</file>